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100" d="100"/>
          <a:sy n="100" d="100"/>
        </p:scale>
        <p:origin x="-166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058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406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338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87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41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572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849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01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97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049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78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DBAD-DD21-4B35-AEA8-41EDCF1E04DF}" type="datetimeFigureOut">
              <a:rPr lang="ar-IQ" smtClean="0"/>
              <a:t>20/08/1441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1B6F-6D88-462B-A54F-B962C49335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71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04856" cy="864096"/>
          </a:xfrm>
        </p:spPr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ar-SA" sz="3200" b="1" dirty="0" smtClean="0"/>
              <a:t>المنحنى التكراري المتجمع الصاعد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/>
          </a:bodyPr>
          <a:lstStyle/>
          <a:p>
            <a:r>
              <a:rPr lang="ar-SA" b="1" dirty="0"/>
              <a:t>لرسم هذا المنحنى نتبع الخطوات الآتية</a:t>
            </a:r>
            <a:r>
              <a:rPr lang="en-US" b="1" dirty="0"/>
              <a:t> :</a:t>
            </a:r>
            <a:endParaRPr lang="en-US" dirty="0"/>
          </a:p>
          <a:p>
            <a:pPr algn="r"/>
            <a:r>
              <a:rPr lang="en-US" b="1" dirty="0"/>
              <a:t>-1 </a:t>
            </a:r>
            <a:r>
              <a:rPr lang="ar-SA" b="1" dirty="0"/>
              <a:t>نكون جدولا تكراريا متجمعا صاعدا من الجدول التكراري البسيط</a:t>
            </a:r>
            <a:endParaRPr lang="en-US" dirty="0"/>
          </a:p>
          <a:p>
            <a:pPr algn="r"/>
            <a:r>
              <a:rPr lang="en-US" b="1" dirty="0"/>
              <a:t>2 </a:t>
            </a:r>
            <a:r>
              <a:rPr lang="ar-SA" b="1" dirty="0"/>
              <a:t>نرصد نقطا إحداثياتها الأفقية الحدود العليا للفئات وإحداثياتها العمودية التكرار المتجمع الصاعد ونصل ھذه النقاط ببعضها بخط منحني یكون هو المنحنى المتجمع </a:t>
            </a:r>
            <a:r>
              <a:rPr lang="ar-SA" b="1" dirty="0" smtClean="0"/>
              <a:t>الصاعد</a:t>
            </a:r>
            <a:r>
              <a:rPr lang="ar-IQ" b="1" dirty="0" smtClean="0"/>
              <a:t>.</a:t>
            </a:r>
            <a:endParaRPr lang="en-US" sz="2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645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ar-SA" sz="2400" b="1" dirty="0"/>
              <a:t>مثال</a:t>
            </a:r>
            <a:r>
              <a:rPr lang="en-US" sz="2400" b="1" dirty="0"/>
              <a:t> ( 4) : </a:t>
            </a:r>
            <a:r>
              <a:rPr lang="ar-SA" sz="2400" b="1" dirty="0"/>
              <a:t>التوزيع الاتي يمثل ما تدفعه</a:t>
            </a:r>
            <a:r>
              <a:rPr lang="en-US" sz="2400" b="1" dirty="0"/>
              <a:t> 150 </a:t>
            </a:r>
            <a:r>
              <a:rPr lang="ar-SA" sz="2400" b="1" dirty="0"/>
              <a:t>عائلة فلاحية للإيجار سنويا</a:t>
            </a:r>
            <a:r>
              <a:rPr lang="en-US" sz="2400" b="1" dirty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ar-SA" sz="2400" b="1" dirty="0"/>
              <a:t>المطلوب</a:t>
            </a:r>
            <a:r>
              <a:rPr lang="en-US" sz="2400" b="1" dirty="0"/>
              <a:t> // </a:t>
            </a:r>
            <a:r>
              <a:rPr lang="ar-SA" sz="2400" b="1" dirty="0"/>
              <a:t>رسم منحنى متجمع صاعد لهذا  </a:t>
            </a:r>
            <a:r>
              <a:rPr lang="ar-SA" sz="2400" b="1" dirty="0" smtClean="0"/>
              <a:t>التوزيع</a:t>
            </a:r>
            <a:r>
              <a:rPr lang="en-US" sz="2400" b="1" dirty="0" smtClean="0"/>
              <a:t>. 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225535"/>
              </p:ext>
            </p:extLst>
          </p:nvPr>
        </p:nvGraphicFramePr>
        <p:xfrm>
          <a:off x="1691680" y="2564904"/>
          <a:ext cx="6059465" cy="18722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67844"/>
                <a:gridCol w="588073"/>
                <a:gridCol w="588708"/>
                <a:gridCol w="589344"/>
                <a:gridCol w="589344"/>
                <a:gridCol w="589344"/>
                <a:gridCol w="589344"/>
                <a:gridCol w="589344"/>
                <a:gridCol w="968120"/>
              </a:tblGrid>
              <a:tr h="1074237"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الفئات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100-50</a:t>
                      </a:r>
                      <a:r>
                        <a:rPr lang="ar-IQ" sz="1200" dirty="0" smtClean="0">
                          <a:effectLst/>
                        </a:rPr>
                        <a:t>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150-100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200-150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250-200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300-250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350-300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400-350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97971"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التكرارات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150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66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الحل</a:t>
            </a:r>
            <a:endParaRPr lang="ar-IQ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4040188" cy="639762"/>
          </a:xfrm>
        </p:spPr>
        <p:txBody>
          <a:bodyPr/>
          <a:lstStyle/>
          <a:p>
            <a:r>
              <a:rPr lang="ar-IQ" dirty="0" smtClean="0"/>
              <a:t>   </a:t>
            </a:r>
            <a:r>
              <a:rPr lang="ar-SA" dirty="0" smtClean="0"/>
              <a:t>نرسم </a:t>
            </a:r>
            <a:r>
              <a:rPr lang="ar-SA" dirty="0"/>
              <a:t>المنحنى التكراري الصاعد</a:t>
            </a:r>
            <a:endParaRPr lang="ar-IQ" dirty="0"/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31431" cy="639762"/>
          </a:xfrm>
        </p:spPr>
        <p:txBody>
          <a:bodyPr/>
          <a:lstStyle/>
          <a:p>
            <a:r>
              <a:rPr lang="ar-IQ" dirty="0" smtClean="0"/>
              <a:t>  </a:t>
            </a:r>
            <a:r>
              <a:rPr lang="ar-SA" dirty="0" smtClean="0"/>
              <a:t>نكون </a:t>
            </a:r>
            <a:r>
              <a:rPr lang="ar-SA" dirty="0"/>
              <a:t>جدول التكرار المتجمع الصاعد</a:t>
            </a:r>
            <a:endParaRPr lang="ar-IQ" dirty="0"/>
          </a:p>
        </p:txBody>
      </p:sp>
      <p:graphicFrame>
        <p:nvGraphicFramePr>
          <p:cNvPr id="12" name="عنصر نائب للمحتوى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931801"/>
              </p:ext>
            </p:extLst>
          </p:nvPr>
        </p:nvGraphicFramePr>
        <p:xfrm>
          <a:off x="4716016" y="1628800"/>
          <a:ext cx="4041776" cy="417646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48995"/>
                <a:gridCol w="725411"/>
                <a:gridCol w="1083685"/>
                <a:gridCol w="1083685"/>
              </a:tblGrid>
              <a:tr h="96481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900" dirty="0" smtClean="0">
                        <a:effectLst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 smtClean="0">
                          <a:effectLst/>
                        </a:rPr>
                        <a:t> </a:t>
                      </a:r>
                      <a:r>
                        <a:rPr lang="ar-SA" sz="900" dirty="0">
                          <a:effectLst/>
                        </a:rPr>
                        <a:t>(الفئات)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التكرار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الحدود العليا للفئات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التكرار المتجمع الصاعد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32193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100-50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32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اقل من 100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32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32193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150-100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35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اقل من 150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67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32193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200-150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اقل من 200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92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32193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250-200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20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اقل من 250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112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32193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300-250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17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اقل من 300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129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32193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350-300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اقل من 350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142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64387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400-350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dirty="0" smtClean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اقل من او يساوي 400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150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63615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المجموع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150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</a:tbl>
          </a:graphicData>
        </a:graphic>
      </p:graphicFrame>
      <p:pic>
        <p:nvPicPr>
          <p:cNvPr id="13" name="عنصر نائب للمحتوى 12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40188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62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المنحنى التكراري المتجمع النازل</a:t>
            </a:r>
            <a:r>
              <a:rPr lang="en-US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لرسم المنحنى من الجدول البسيط المنتظم وغير المنتظم نتبع الخطوات الآتية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r>
              <a:rPr lang="en-US" b="1" dirty="0"/>
              <a:t>-1 </a:t>
            </a:r>
            <a:r>
              <a:rPr lang="ar-SA" b="1" dirty="0"/>
              <a:t>نكون جدولا تكراريا متجمعا نازلا من الجدول التكراري البسيط</a:t>
            </a:r>
            <a:endParaRPr lang="en-US" dirty="0"/>
          </a:p>
          <a:p>
            <a:r>
              <a:rPr lang="en-US" b="1" dirty="0"/>
              <a:t>-2 </a:t>
            </a:r>
            <a:r>
              <a:rPr lang="ar-SA" b="1" dirty="0"/>
              <a:t>نرصد نقاطا إحداثياتها الأفقية الحدود الدنيا للفئات وإحداثياتها العمودية التكرارات المتجمعة النازلة ثم نصل ھذه النقاط ببعضها بخط منحني فیكون هو المنحنى التكراري المتجمع النازل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208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2400" b="1" u="sng" dirty="0"/>
              <a:t>مثال</a:t>
            </a:r>
            <a:r>
              <a:rPr lang="en-US" sz="2400" b="1" dirty="0"/>
              <a:t> ( 5) : </a:t>
            </a:r>
            <a:r>
              <a:rPr lang="ar-IQ" sz="2400" b="1" dirty="0"/>
              <a:t>  </a:t>
            </a:r>
            <a:r>
              <a:rPr lang="ar-SA" sz="2400" b="1" dirty="0"/>
              <a:t>التوزيع الاتي يمثل  ما تدفعه</a:t>
            </a:r>
            <a:r>
              <a:rPr lang="en-US" sz="2400" b="1" dirty="0"/>
              <a:t> 150 </a:t>
            </a:r>
            <a:r>
              <a:rPr lang="ar-SA" sz="2400" b="1" dirty="0"/>
              <a:t>عائلة فلاحية للإيجار سنويا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  </a:t>
            </a:r>
            <a:r>
              <a:rPr lang="ar-SA" sz="2400" b="1" dirty="0"/>
              <a:t>المطلوب</a:t>
            </a:r>
            <a:r>
              <a:rPr lang="en-US" sz="2400" b="1" dirty="0"/>
              <a:t>//   </a:t>
            </a:r>
            <a:r>
              <a:rPr lang="ar-SA" sz="2400" b="1" dirty="0"/>
              <a:t>    رسم منحنى متجمع</a:t>
            </a:r>
            <a:r>
              <a:rPr lang="ar-IQ" sz="2400" b="1" dirty="0"/>
              <a:t>  نازل </a:t>
            </a:r>
            <a:r>
              <a:rPr lang="ar-SA" sz="2400" b="1" dirty="0"/>
              <a:t>لھذا التوزيع.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15553"/>
              </p:ext>
            </p:extLst>
          </p:nvPr>
        </p:nvGraphicFramePr>
        <p:xfrm>
          <a:off x="1043610" y="1844824"/>
          <a:ext cx="7128791" cy="1872208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708243"/>
                <a:gridCol w="707530"/>
                <a:gridCol w="813089"/>
                <a:gridCol w="910089"/>
                <a:gridCol w="828066"/>
                <a:gridCol w="828066"/>
                <a:gridCol w="813089"/>
                <a:gridCol w="813089"/>
                <a:gridCol w="707530"/>
              </a:tblGrid>
              <a:tr h="9361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الفئات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100-50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150-100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200-150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250-200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300-250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350-300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400-350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التكرارات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150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0500" y="3548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alt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8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الحل</a:t>
            </a:r>
            <a:endParaRPr lang="ar-IQ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39762"/>
          </a:xfrm>
        </p:spPr>
        <p:txBody>
          <a:bodyPr/>
          <a:lstStyle/>
          <a:p>
            <a:r>
              <a:rPr lang="ar-SA" dirty="0"/>
              <a:t>نرسم المنحنى التكراري النازل كالتالي</a:t>
            </a:r>
            <a:endParaRPr lang="ar-IQ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>
            <a:normAutofit/>
          </a:bodyPr>
          <a:lstStyle/>
          <a:p>
            <a:r>
              <a:rPr lang="ar-SA" dirty="0" smtClean="0"/>
              <a:t>نكون </a:t>
            </a:r>
            <a:r>
              <a:rPr lang="ar-SA" dirty="0"/>
              <a:t>جدول التكرار المتجمع النازل</a:t>
            </a:r>
            <a:endParaRPr lang="ar-IQ" dirty="0"/>
          </a:p>
        </p:txBody>
      </p:sp>
      <p:graphicFrame>
        <p:nvGraphicFramePr>
          <p:cNvPr id="9" name="عنصر نائب للمحتوى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26771191"/>
              </p:ext>
            </p:extLst>
          </p:nvPr>
        </p:nvGraphicFramePr>
        <p:xfrm>
          <a:off x="4716015" y="2060846"/>
          <a:ext cx="3970785" cy="2842359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1128814"/>
                <a:gridCol w="712670"/>
                <a:gridCol w="1247516"/>
                <a:gridCol w="881785"/>
              </a:tblGrid>
              <a:tr h="5630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 (الفئات)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التكرار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الحدود العليا للفئات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التكرار المتجمع النازل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100-50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32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اكبر من 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150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150-100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35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اكبر من 100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118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200-150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25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اكبر من 150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83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250-200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20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اكبر من 200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58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300-250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17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اكبر من 250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38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350-300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13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اكبر من 300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21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400-350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اكبر من 350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</a:tr>
              <a:tr h="28491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المجموع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150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82" marR="50382" marT="0" marB="0"/>
                </a:tc>
              </a:tr>
            </a:tbl>
          </a:graphicData>
        </a:graphic>
      </p:graphicFrame>
      <p:pic>
        <p:nvPicPr>
          <p:cNvPr id="10" name="عنصر نائب للمحتوى 9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4040188" cy="3862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14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303</Words>
  <Application>Microsoft Office PowerPoint</Application>
  <PresentationFormat>عرض على الشاشة (3:4)‏</PresentationFormat>
  <Paragraphs>125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المنحنى التكراري المتجمع الصاعد </vt:lpstr>
      <vt:lpstr>مثال ( 4) : التوزيع الاتي يمثل ما تدفعه 150 عائلة فلاحية للإيجار سنويا  المطلوب // رسم منحنى متجمع صاعد لهذا  التوزيع.  </vt:lpstr>
      <vt:lpstr>الحل</vt:lpstr>
      <vt:lpstr>المنحنى التكراري المتجمع النازل : </vt:lpstr>
      <vt:lpstr>مثال ( 5) :   التوزيع الاتي يمثل  ما تدفعه 150 عائلة فلاحية للإيجار سنويا    المطلوب//       رسم منحنى متجمع  نازل لھذا التوزيع. </vt:lpstr>
      <vt:lpstr>الحل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المنحنى التكراري المتجمع الصاعد</dc:title>
  <dc:creator>Windows User</dc:creator>
  <cp:lastModifiedBy>Windows User</cp:lastModifiedBy>
  <cp:revision>11</cp:revision>
  <dcterms:created xsi:type="dcterms:W3CDTF">2020-04-13T17:10:56Z</dcterms:created>
  <dcterms:modified xsi:type="dcterms:W3CDTF">2020-04-13T18:14:09Z</dcterms:modified>
</cp:coreProperties>
</file>